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75" r:id="rId3"/>
    <p:sldId id="257" r:id="rId4"/>
    <p:sldId id="259" r:id="rId5"/>
    <p:sldId id="266" r:id="rId6"/>
    <p:sldId id="267" r:id="rId7"/>
    <p:sldId id="260" r:id="rId8"/>
    <p:sldId id="261" r:id="rId9"/>
    <p:sldId id="268" r:id="rId10"/>
    <p:sldId id="276" r:id="rId11"/>
    <p:sldId id="278" r:id="rId12"/>
    <p:sldId id="262" r:id="rId13"/>
    <p:sldId id="263" r:id="rId14"/>
    <p:sldId id="279" r:id="rId15"/>
    <p:sldId id="269" r:id="rId16"/>
    <p:sldId id="280" r:id="rId17"/>
    <p:sldId id="264" r:id="rId18"/>
    <p:sldId id="281" r:id="rId19"/>
    <p:sldId id="282" r:id="rId20"/>
    <p:sldId id="285" r:id="rId21"/>
    <p:sldId id="286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8DB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D84954-BB5E-48A3-A12D-8819CC750A36}" type="datetimeFigureOut">
              <a:rPr lang="ru-RU" smtClean="0"/>
              <a:t>21.12.2014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957D8-E4DF-4308-A8C8-863DF354C17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Тем, кто любит историю, просто необходимо побывать в этом поселке. Здесь переплелись судьбы известных в России людей, в память потомкам остались следы их жизни и деятельности.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История мостов Головинки это тоже частичка истории поселка, тем более, что о строительстве дорог и мостов в районе Туапсе и Сочи написано очень много.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Строительство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Новороссийско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Сухумского шоссе, которое связало бы все населённые пункты Черноморского побережья, было начато в 1887 году.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Вот примерно тогда и был построен первый металлический мост, опоры которого можно и сейчас увидеть в реке Шахе. Остатки – отдельные металлические формы этого моста, очевидно взорванного в годы Гражданской войны, ещё в 30-е годы можно было увидеть на опорах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2698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Вместо разрушенного металлического моста через реку Шахе был построен временный деревянный мост, который прослужил вплоть до Великой отечественной войны 1941-1945 годов. Характерной особенностью этого моста была его форма. Он был кривой, с изгибами от берега до берега. Вероятно, строители приспособились к рельефу дна реки и для забивки свай использовали имевшиеся островки в русле реки.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2698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Река Шахе несколько раз во время паводков сносила мост, и его приходилось часто восстанавливать.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 indent="2698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 1941 году начавшаяся воина вынудила приступить к строительству нового, более прочного моста на металлических трубных сваях, вбитых в дно реки. Он был довольно быстро построен с помощью военнопленных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мадьяров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(венгров).Мост ещё стоит, но движение по нему стало опасно, т.к. он не отвечает современным требованиям эксплуатации.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698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сменил новый, четвёртый по счету в 20 веке, прекрасный мост, который вошёл в строй в 1995 году.</a:t>
            </a:r>
          </a:p>
          <a:p>
            <a:pPr lvl="0" indent="26987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прочно и надёжно связал правый и левый берег реки Шахе и стал украшением нашего посёлка и города.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На берегу реки Шахе, растет </a:t>
            </a:r>
            <a:r>
              <a:rPr lang="ru-RU" dirty="0" err="1" smtClean="0">
                <a:solidFill>
                  <a:srgbClr val="002060"/>
                </a:solidFill>
              </a:rPr>
              <a:t>тюльпановое</a:t>
            </a:r>
            <a:r>
              <a:rPr lang="ru-RU" dirty="0" smtClean="0">
                <a:solidFill>
                  <a:srgbClr val="002060"/>
                </a:solidFill>
              </a:rPr>
              <a:t> дерево – </a:t>
            </a:r>
            <a:r>
              <a:rPr lang="ru-RU" dirty="0" err="1" smtClean="0">
                <a:solidFill>
                  <a:srgbClr val="002060"/>
                </a:solidFill>
              </a:rPr>
              <a:t>лириодендрон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тюльпановый</a:t>
            </a:r>
            <a:r>
              <a:rPr lang="ru-RU" dirty="0" smtClean="0">
                <a:solidFill>
                  <a:srgbClr val="002060"/>
                </a:solidFill>
              </a:rPr>
              <a:t> из семейства </a:t>
            </a:r>
            <a:r>
              <a:rPr lang="ru-RU" dirty="0" err="1" smtClean="0">
                <a:solidFill>
                  <a:srgbClr val="002060"/>
                </a:solidFill>
              </a:rPr>
              <a:t>магноливых</a:t>
            </a:r>
            <a:r>
              <a:rPr lang="ru-RU" dirty="0" smtClean="0">
                <a:solidFill>
                  <a:srgbClr val="002060"/>
                </a:solidFill>
              </a:rPr>
              <a:t>. «</a:t>
            </a:r>
            <a:r>
              <a:rPr lang="ru-RU" dirty="0" err="1" smtClean="0">
                <a:solidFill>
                  <a:srgbClr val="002060"/>
                </a:solidFill>
              </a:rPr>
              <a:t>Лирио</a:t>
            </a:r>
            <a:r>
              <a:rPr lang="ru-RU" dirty="0" smtClean="0">
                <a:solidFill>
                  <a:srgbClr val="002060"/>
                </a:solidFill>
              </a:rPr>
              <a:t>» - лира, «</a:t>
            </a:r>
            <a:r>
              <a:rPr lang="ru-RU" dirty="0" err="1" smtClean="0">
                <a:solidFill>
                  <a:srgbClr val="002060"/>
                </a:solidFill>
              </a:rPr>
              <a:t>дендрон</a:t>
            </a:r>
            <a:r>
              <a:rPr lang="ru-RU" dirty="0" smtClean="0">
                <a:solidFill>
                  <a:srgbClr val="002060"/>
                </a:solidFill>
              </a:rPr>
              <a:t>» - дерево. Дерево-лира. Названо так потому, что форма его листьев очень похожа на старинный музыкальный инструмент. А поскольку его крупные обильные цветки похожи, в свою очередь, на тюльпаны, назвали еще и </a:t>
            </a:r>
            <a:r>
              <a:rPr lang="ru-RU" dirty="0" err="1" smtClean="0">
                <a:solidFill>
                  <a:srgbClr val="002060"/>
                </a:solidFill>
              </a:rPr>
              <a:t>тюльпановым</a:t>
            </a:r>
            <a:r>
              <a:rPr lang="ru-RU" dirty="0" smtClean="0">
                <a:solidFill>
                  <a:srgbClr val="002060"/>
                </a:solidFill>
              </a:rPr>
              <a:t>. Причем двойное название закрепила и специальная литература.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Посажено </a:t>
            </a:r>
            <a:r>
              <a:rPr lang="ru-RU" sz="1200" b="1" dirty="0" err="1" smtClean="0"/>
              <a:t>Тюльпановое</a:t>
            </a:r>
            <a:r>
              <a:rPr lang="ru-RU" sz="1200" b="1" dirty="0" smtClean="0"/>
              <a:t> дерево в 1840 году начальником Черноморской береговой линии генералом Н. Н. Раевским. Это одно из самых крупных деревьев в России. Высота составляет 40 метров. Диаметр его ствола у основания – больше 3-х метров. Крупные бело-жёлтые цветы дерева напоминают по форме тюльпаны. У дерева установлен мраморный обелиск, на котором высечены имена декабристов, участвовавших в строительстве первых военных укреплений на Северном Кавказе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Это гигантское дерево по праву является главной достопримечательностью Головинки. Находится оно на расстоянии около 80 метров от пляжа. Чтобы посмотреть на это чудо в Головинку приезжают практически все экскурсанты от Туапсе до Адлера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Трудно сказать, кто конкретно посадил это дерево. По одной из легенд – это дерево пророка. Пророк </a:t>
            </a:r>
            <a:r>
              <a:rPr lang="ru-RU" sz="1200" b="1" dirty="0" smtClean="0"/>
              <a:t>Мухаммед</a:t>
            </a:r>
            <a:r>
              <a:rPr lang="ru-RU" sz="1200" dirty="0" smtClean="0"/>
              <a:t> сел отдохнуть в роще, и его посох пророс </a:t>
            </a:r>
            <a:r>
              <a:rPr lang="ru-RU" sz="1200" dirty="0" err="1" smtClean="0"/>
              <a:t>тюльпановым</a:t>
            </a:r>
            <a:r>
              <a:rPr lang="ru-RU" sz="1200" dirty="0" smtClean="0"/>
              <a:t> деревом. По официальной версии дерево посадил генерал Николай Раевский, он был любителем экзотических растений. Время посадки датируется 1840 годом, но многие ученые утверждают, что дерево намного старше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Кора и листья его обладают целебным свойством и защищают от малярии. Интересной особенностью нашего </a:t>
            </a:r>
            <a:r>
              <a:rPr lang="ru-RU" dirty="0" err="1" smtClean="0"/>
              <a:t>Тюльпанового</a:t>
            </a:r>
            <a:r>
              <a:rPr lang="ru-RU" dirty="0" smtClean="0"/>
              <a:t> дерева является то, что даже в прохладную погоду его кора тёплая на ощупь. Так это, или нет, Вы сможете убедиться сами.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Поселок пережил  взлеты и падения, но сохранил дух гордости, наследуя завещания своих предков. Корни казачьих династий и местного населения глубоко вросли в землю поселка. Они дают отростки новым поколениям, которые должны знать, откуда идет их родословная. А  наш поселок занесен на карту края, его  история пишется, и потомкам  будет, что вспомнить о месте, в котором они будут жить и работать.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Название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Головинка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дано поселку в  честь генерала  Евгения Александровича Головина, командира Отдельного Кавказского корпуса, до этого поселение носило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адыго-шапсугское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название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Субаши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(от реки Шахе). С XV—XVI по XIX вв. по реке Шахе проходила граница между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адыгами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убыхами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В ранних литературных источниках р. Шахе именуется как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Субеших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или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Субаших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(по-видимому, с турецкого «Большая река»)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 мая 1839 года был торжественно заложен в устье реки Шахе форт, получивший название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Головинский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В его закладке и строительстве принимали участие декабристы М. М. Нарышкин, князь А. И. Одоевский, Н. И.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Лорер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они наравне с другими солдатами, служащими под командованием генерала Е. А. Головина, возводили военное укрепление, а затем несли службу в нем.. В 1854 году форт в стратегических целях был разрушен.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/>
              <a:t>На берег в районе устья реки Шахе вместе с морским десантом в рядах атакующих русских воинов высаживался знаменитый художник-маринист И. К. Айвазовский. Он написал картину, впоследствии ставшую широко известной, - «Высадка у </a:t>
            </a:r>
            <a:r>
              <a:rPr lang="ru-RU" sz="1200" dirty="0" err="1" smtClean="0"/>
              <a:t>Субаши</a:t>
            </a:r>
            <a:r>
              <a:rPr lang="ru-RU" sz="1200" dirty="0" smtClean="0"/>
              <a:t>». Эта картина была приобретена Николаем I.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Головинку постепенно заселяют переселенцы со всей России. Одним из первых в 1910 году из Пятигорска по объявлению переселяется Кравцов Константин Михайлович в урочище Шахе и ещё несколько семей селятся ближе к берегу.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семьи Сухих,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Когут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Мочадовы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Сухаревы.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1920-28-х годах с гор спустились первые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адыги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поселились в Головинке. Первыми среди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адыгов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спустившимися в 1920-28 годах с гор спустились и поселились в Головинке, называют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Басто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Хабит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Хахо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Мемет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Хахо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Тлепшицук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Хушт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Чилезах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Хушт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Мурат, Кадиев Ибрагим.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1936-39 годах переселяются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2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Тешевы,МуратДжамбот,Индрис,Рашмез,Адам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 своими семьями. Район улиц Матросской, Штурманской занимали староверы до установления Советской власти. По Матросской щели жили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Чубко,Панкратовы,Рубаник.Там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же была водяная мельница с мельником Туго Мусс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Начали создаваться колхозы в том числе и в поселке Головинка. И вот тогда переселенцы хлынули на  новые земли. Для работников предоставлялось жилье. Они жили в своих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турлучных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домах с железной крышей.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установлением Советской власти в посёлке все староверы во главе с Черновым Яковом выехали в донские степи, за Сальск..Церковь переоборудовали в клуб и молодежь занималась самодеятельностью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1920-х годах в поселке был создан колхоз позднее носящий название «Черноморец» ,затем на основе колхоза был создан совхоз «Победа».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4957D8-E4DF-4308-A8C8-863DF354C17B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617D8-22B8-401D-B765-B2E1F311E56C}" type="datetimeFigureOut">
              <a:rPr lang="ru-RU" smtClean="0"/>
              <a:pPr/>
              <a:t>21.12.2014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0623B-3F42-44C8-9E2E-1B3D6032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&#1043;&#1086;&#1074;&#1086;&#1088;&#1091;&#1093;&#1080;&#1085;&#1072;\&#1056;&#1072;&#1073;&#1086;&#1095;&#1080;&#1081;%20&#1089;&#1090;&#1086;&#1083;\&#1042;&#1080;&#1088;&#1090;&#1091;&#1072;&#1083;&#1100;&#1085;&#1072;&#1103;%20&#1101;&#1082;&#1089;&#1082;&#1091;&#1088;&#1089;&#1080;&#1103;\&#1056;&#160;&#1057;&#1107;&#1057;&#1027;&#1056;&#187;&#1056;&#176;&#1056;&#1029;%20&#1056;&#1113;&#1056;&#176;&#1057;&#8218;&#1057;&#8225;&#1056;&#1105;&#1056;&#181;&#1056;&#1030;%20-%20&#1056;&#8220;&#1056;&#176;&#1056;&#1111;&#1056;&#176;&#1056;&#187;&#1056;&#176;&#1057;&#1107;%20(&#1056;&#152;&#1056;&#1029;&#1057;&#1027;&#1057;&#8218;&#1057;&#1026;&#1057;&#1107;&#1056;&#1112;&#1056;&#181;&#1056;&#1029;&#1057;&#8218;&#1056;&#176;&#1056;&#187;)%20%5b&#1057;&#1027;%20&#1057;&#1027;&#1056;&#176;&#1056;&#8470;&#1057;&#8218;&#1056;&#176;%20www.ololo.fm%5d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Documents\Pictures\--485X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218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643050"/>
            <a:ext cx="6786610" cy="1928826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/Экскурс в историю родного поселка Головинка/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54" y="642918"/>
            <a:ext cx="8358246" cy="107157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Comic Sans MS" pitchFamily="66" charset="0"/>
              </a:rPr>
              <a:t>«Листая старые архивы…»</a:t>
            </a:r>
            <a:endParaRPr lang="ru-RU" sz="4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7" name="Р СѓСЃР»Р°РЅ РљР°С‚С‡РёРµРІ - Р“Р°РїР°Р»Р°Сѓ (РРЅСЃС‚СЂСѓРјРµРЅС‚Р°Р») [СЃ СЃР°Р№С‚Р° www.ololo.f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7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алена\61954379_1280088924_b9c6e558b9ab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-214346" y="-161162"/>
            <a:ext cx="9715568" cy="730493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857224" y="571480"/>
            <a:ext cx="7715304" cy="1857388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7" name="Picture 2" descr="C:\Users\user\Desktop\Конкурс кубановедения\2014-04-21\004.jpg"/>
          <p:cNvPicPr>
            <a:picLocks noChangeAspect="1" noChangeArrowheads="1"/>
          </p:cNvPicPr>
          <p:nvPr/>
        </p:nvPicPr>
        <p:blipFill>
          <a:blip r:embed="rId4"/>
          <a:srcRect l="59538" t="48958"/>
          <a:stretch>
            <a:fillRect/>
          </a:stretch>
        </p:blipFill>
        <p:spPr bwMode="auto">
          <a:xfrm rot="16200000">
            <a:off x="1547792" y="-404839"/>
            <a:ext cx="2928958" cy="4881597"/>
          </a:xfrm>
          <a:prstGeom prst="rect">
            <a:avLst/>
          </a:prstGeom>
          <a:noFill/>
        </p:spPr>
      </p:pic>
      <p:pic>
        <p:nvPicPr>
          <p:cNvPr id="4098" name="Picture 2" descr="C:\Users\user\Desktop\Конкурс кубановедения\2014-04-21\003.jpg"/>
          <p:cNvPicPr>
            <a:picLocks noChangeAspect="1" noChangeArrowheads="1"/>
          </p:cNvPicPr>
          <p:nvPr/>
        </p:nvPicPr>
        <p:blipFill>
          <a:blip r:embed="rId5" cstate="print"/>
          <a:srcRect l="55780" t="55208" b="5208"/>
          <a:stretch>
            <a:fillRect/>
          </a:stretch>
        </p:blipFill>
        <p:spPr bwMode="auto">
          <a:xfrm>
            <a:off x="5357818" y="2237931"/>
            <a:ext cx="3429024" cy="425822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00496" y="5786454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1964 год</a:t>
            </a:r>
            <a:endParaRPr lang="ru-RU" sz="2400" dirty="0"/>
          </a:p>
        </p:txBody>
      </p:sp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алена\61954379_1280088924_b9c6e558b9ab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-285784" y="-285776"/>
            <a:ext cx="9929882" cy="750099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00034" y="428605"/>
            <a:ext cx="5500726" cy="27146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/>
          </a:p>
        </p:txBody>
      </p:sp>
      <p:pic>
        <p:nvPicPr>
          <p:cNvPr id="5122" name="Picture 2" descr="C:\Users\user\Desktop\Конкурс кубановедения\2014-04-21\005.jpg"/>
          <p:cNvPicPr>
            <a:picLocks noChangeAspect="1" noChangeArrowheads="1"/>
          </p:cNvPicPr>
          <p:nvPr/>
        </p:nvPicPr>
        <p:blipFill>
          <a:blip r:embed="rId4" cstate="print"/>
          <a:srcRect l="16763" t="3261" b="55435"/>
          <a:stretch>
            <a:fillRect/>
          </a:stretch>
        </p:blipFill>
        <p:spPr bwMode="auto">
          <a:xfrm>
            <a:off x="2225831" y="500042"/>
            <a:ext cx="6172272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6000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алена\55903037_1267525551_70e54ecc95RETEUZP_3467_3b09fb79d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7290" y="785794"/>
            <a:ext cx="7500990" cy="2301240"/>
          </a:xfrm>
        </p:spPr>
        <p:txBody>
          <a:bodyPr>
            <a:noAutofit/>
          </a:bodyPr>
          <a:lstStyle/>
          <a:p>
            <a:endParaRPr lang="ru-RU" sz="5400" b="1" dirty="0">
              <a:solidFill>
                <a:srgbClr val="C00000"/>
              </a:solidFill>
              <a:latin typeface="Gabriola" pitchFamily="82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285984" y="857232"/>
            <a:ext cx="6329362" cy="17526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>Достопримечательности </a:t>
            </a:r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/>
            </a:r>
            <a:b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>поселка</a:t>
            </a:r>
            <a:r>
              <a:rPr lang="ru-RU" sz="4800" b="1" dirty="0" smtClean="0">
                <a:solidFill>
                  <a:srgbClr val="C00000"/>
                </a:solidFill>
                <a:latin typeface="Gabriola" pitchFamily="82" charset="0"/>
              </a:rPr>
              <a:t>…</a:t>
            </a:r>
            <a:endParaRPr lang="ru-RU" sz="4800" b="1" dirty="0" smtClean="0">
              <a:solidFill>
                <a:srgbClr val="C00000"/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slow" advClick="0" advTm="4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Pictures\svitki_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102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4000528" cy="285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</a:t>
            </a:r>
            <a:r>
              <a:rPr lang="ru-RU" dirty="0" err="1" smtClean="0">
                <a:solidFill>
                  <a:srgbClr val="C00000"/>
                </a:solidFill>
              </a:rPr>
              <a:t>Мосты,мосты</a:t>
            </a:r>
            <a:r>
              <a:rPr lang="ru-RU" dirty="0" smtClean="0">
                <a:solidFill>
                  <a:srgbClr val="C00000"/>
                </a:solidFill>
              </a:rPr>
              <a:t>….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sz="half" idx="2"/>
          </p:nvPr>
        </p:nvSpPr>
        <p:spPr bwMode="auto">
          <a:xfrm>
            <a:off x="857224" y="1071546"/>
            <a:ext cx="65008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" name="Picture 2" descr="C:\Users\user\Desktop\golovinka-2-origina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500438"/>
            <a:ext cx="4287922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user\Desktop\Конкурс кубановедения\2014-04-21\003.jpg"/>
          <p:cNvPicPr>
            <a:picLocks noChangeAspect="1" noChangeArrowheads="1"/>
          </p:cNvPicPr>
          <p:nvPr/>
        </p:nvPicPr>
        <p:blipFill>
          <a:blip r:embed="rId5" cstate="print"/>
          <a:srcRect l="13873" t="6250" b="54167"/>
          <a:stretch>
            <a:fillRect/>
          </a:stretch>
        </p:blipFill>
        <p:spPr bwMode="auto">
          <a:xfrm>
            <a:off x="500033" y="1000108"/>
            <a:ext cx="4095779" cy="285752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400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E:\Pictures\svitki_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6" name="Рисунок 5" descr="gallery_2258_50_64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2852"/>
            <a:ext cx="4286280" cy="32147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3" descr="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3571876"/>
            <a:ext cx="4681336" cy="31152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 advTm="10000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Pictures\svitki_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429124" y="500042"/>
            <a:ext cx="3610004" cy="6000750"/>
          </a:xfrm>
        </p:spPr>
        <p:txBody>
          <a:bodyPr>
            <a:normAutofit/>
          </a:bodyPr>
          <a:lstStyle/>
          <a:p>
            <a:pPr marL="0" lvl="0" indent="269875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9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sCA07S7X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1604" y="1714488"/>
            <a:ext cx="6072230" cy="4040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E:\Pictures\svitki_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Рисунок 6" descr="sml_gallery_2258_46_14047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1" y="1196551"/>
            <a:ext cx="6072230" cy="4554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Тюльпановое</a:t>
            </a:r>
            <a:r>
              <a:rPr lang="ru-RU" dirty="0" smtClean="0">
                <a:solidFill>
                  <a:srgbClr val="C00000"/>
                </a:solidFill>
              </a:rPr>
              <a:t> дерево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285720" y="1214422"/>
            <a:ext cx="5214974" cy="5143536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mages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3296092"/>
            <a:ext cx="4786314" cy="356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CAKT5PL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071546"/>
            <a:ext cx="444393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071538" y="2428868"/>
            <a:ext cx="4500594" cy="407196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Содержимое 3" descr="6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857232"/>
            <a:ext cx="8143932" cy="5720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8e49c0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571631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285728"/>
            <a:ext cx="4614866" cy="5840435"/>
          </a:xfrm>
        </p:spPr>
        <p:txBody>
          <a:bodyPr>
            <a:normAutofit/>
          </a:bodyPr>
          <a:lstStyle/>
          <a:p>
            <a:r>
              <a:rPr lang="ru-RU" b="1" dirty="0" smtClean="0"/>
              <a:t>. </a:t>
            </a:r>
            <a:endParaRPr lang="ru-RU" b="1" dirty="0"/>
          </a:p>
        </p:txBody>
      </p:sp>
      <p:pic>
        <p:nvPicPr>
          <p:cNvPr id="7" name="Рисунок 6" descr="t-der3-origin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836" y="3214686"/>
            <a:ext cx="5572164" cy="4177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da62f5b0a2bead36d07e0569981615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350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142976" y="500042"/>
            <a:ext cx="6682207" cy="6057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00042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.</a:t>
            </a:r>
            <a:endParaRPr lang="ru-RU" sz="2400" dirty="0" smtClean="0"/>
          </a:p>
        </p:txBody>
      </p:sp>
    </p:spTree>
  </p:cSld>
  <p:clrMapOvr>
    <a:masterClrMapping/>
  </p:clrMapOvr>
  <p:transition spd="slow" advClick="0" advTm="13000">
    <p:comb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4143380"/>
            <a:ext cx="8396318" cy="2428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  </a:t>
            </a:r>
            <a:endParaRPr lang="ru-RU" dirty="0"/>
          </a:p>
        </p:txBody>
      </p:sp>
      <p:pic>
        <p:nvPicPr>
          <p:cNvPr id="6" name="Рисунок 5" descr="ed41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642918"/>
            <a:ext cx="8412680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comb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esktop\Documents\Pictures\--485X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218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857224" y="571480"/>
            <a:ext cx="7686675" cy="51435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1000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алена\61954379_1280088924_b9c6e558b9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0"/>
            <a:ext cx="9787006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cs typeface="FreesiaUPC" pitchFamily="34" charset="-34"/>
              </a:rPr>
              <a:t>Старожилы нашего поселка вспоминают…</a:t>
            </a:r>
            <a:r>
              <a:rPr lang="ru-RU" dirty="0" smtClean="0">
                <a:solidFill>
                  <a:schemeClr val="bg1"/>
                </a:solidFill>
                <a:cs typeface="FreesiaUPC" pitchFamily="34" charset="-34"/>
              </a:rPr>
              <a:t>…</a:t>
            </a:r>
            <a:endParaRPr lang="ru-RU" dirty="0">
              <a:solidFill>
                <a:schemeClr val="bg1"/>
              </a:solidFill>
              <a:cs typeface="FreesiaUPC" pitchFamily="34" charset="-34"/>
            </a:endParaRPr>
          </a:p>
        </p:txBody>
      </p:sp>
      <p:pic>
        <p:nvPicPr>
          <p:cNvPr id="5" name="Рисунок 4" descr="imagesCA1YKWL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00298" y="1785926"/>
            <a:ext cx="6286544" cy="4183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8" y="1643050"/>
            <a:ext cx="371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1928802"/>
            <a:ext cx="371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1143008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6000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алена\61954379_1280088924_b9c6e558b9ab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-214338"/>
            <a:ext cx="9501222" cy="735811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ruthCYR Thin" pitchFamily="50" charset="-52"/>
              </a:rPr>
              <a:t>     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Sylfaen" pitchFamily="18" charset="0"/>
              </a:rPr>
              <a:t>Головинский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Sylfaen" pitchFamily="18" charset="0"/>
              </a:rPr>
              <a:t> форт…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Sylfaen" pitchFamily="18" charset="0"/>
            </a:endParaRPr>
          </a:p>
        </p:txBody>
      </p:sp>
      <p:pic>
        <p:nvPicPr>
          <p:cNvPr id="5" name="Рисунок 4" descr="imagesCA59PNM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696892"/>
            <a:ext cx="3833839" cy="2875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CAWTE91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1185587"/>
            <a:ext cx="3500462" cy="234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agesCAVSODJ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1142984"/>
            <a:ext cx="3643338" cy="2728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алена\ppt_a_103.jpg"/>
          <p:cNvPicPr>
            <a:picLocks noChangeAspect="1" noChangeArrowheads="1"/>
          </p:cNvPicPr>
          <p:nvPr/>
        </p:nvPicPr>
        <p:blipFill>
          <a:blip r:embed="rId3"/>
          <a:srcRect b="15000"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643866" cy="292893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C:\Windows.old\Documents and Settings\Учитель\Рабочий стол\Айвазовский картина Головинки.jpg"/>
          <p:cNvPicPr>
            <a:picLocks noGrp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714348" y="1142984"/>
            <a:ext cx="7643866" cy="5340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cover dir="l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алена\ppt_a_1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413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14414" y="642918"/>
            <a:ext cx="6715172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Айвазовским было создано ещё несколько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картин с видами </a:t>
            </a:r>
            <a:r>
              <a:rPr lang="ru-RU" sz="2800" dirty="0" err="1" smtClean="0">
                <a:solidFill>
                  <a:srgbClr val="002060"/>
                </a:solidFill>
              </a:rPr>
              <a:t>Субаши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1781958"/>
            <a:ext cx="4000528" cy="2741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normal_Aivazovsky__Vysadka_desanta_v_Subashi_7129498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357562"/>
            <a:ext cx="4357718" cy="3086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5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алена\61954379_1280088924_b9c6e558b9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85776"/>
            <a:ext cx="9644098" cy="7429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6972320" cy="107157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Book Antiqua" pitchFamily="18" charset="0"/>
              </a:rPr>
              <a:t>Первые переселенцы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193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714612" y="4071942"/>
            <a:ext cx="61436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ser\Desktop\Конкурс кубановедения\2014-04-21 фото2\фото2 001.jpg"/>
          <p:cNvPicPr>
            <a:picLocks noChangeAspect="1" noChangeArrowheads="1"/>
          </p:cNvPicPr>
          <p:nvPr/>
        </p:nvPicPr>
        <p:blipFill>
          <a:blip r:embed="rId4" cstate="print"/>
          <a:srcRect l="51445" t="47917" r="2313" b="4166"/>
          <a:stretch>
            <a:fillRect/>
          </a:stretch>
        </p:blipFill>
        <p:spPr bwMode="auto">
          <a:xfrm rot="16200000">
            <a:off x="3814441" y="686097"/>
            <a:ext cx="4048069" cy="5819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71538" y="3000372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Семья Кравцовых</a:t>
            </a:r>
            <a:endParaRPr lang="ru-RU" sz="2400" dirty="0"/>
          </a:p>
        </p:txBody>
      </p:sp>
    </p:spTree>
  </p:cSld>
  <p:clrMapOvr>
    <a:masterClrMapping/>
  </p:clrMapOvr>
  <p:transition spd="slow" advClick="0" advTm="10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алена\61954379_1280088924_b9c6e558b9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285776"/>
            <a:ext cx="9644098" cy="7429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ruthCYR Thin" pitchFamily="50" charset="-52"/>
              </a:rPr>
              <a:t>20-30 годы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ruthCYR Thin" pitchFamily="50" charset="-52"/>
            </a:endParaRPr>
          </a:p>
        </p:txBody>
      </p:sp>
      <p:sp>
        <p:nvSpPr>
          <p:cNvPr id="7169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7224" y="3995678"/>
            <a:ext cx="75724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E:\Конкурс кубановедения\Тешев Мурат.jpeg"/>
          <p:cNvPicPr>
            <a:picLocks noChangeAspect="1" noChangeArrowheads="1"/>
          </p:cNvPicPr>
          <p:nvPr/>
        </p:nvPicPr>
        <p:blipFill>
          <a:blip r:embed="rId4" cstate="print"/>
          <a:srcRect l="33594" t="16402" r="9374" b="18570"/>
          <a:stretch>
            <a:fillRect/>
          </a:stretch>
        </p:blipFill>
        <p:spPr bwMode="auto">
          <a:xfrm>
            <a:off x="642910" y="960236"/>
            <a:ext cx="3357586" cy="273291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285852" y="3714752"/>
            <a:ext cx="295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Тешев</a:t>
            </a:r>
            <a:r>
              <a:rPr lang="ru-RU" sz="2400" dirty="0" smtClean="0"/>
              <a:t>  Мурат</a:t>
            </a:r>
            <a:endParaRPr lang="ru-RU" sz="2400" dirty="0"/>
          </a:p>
        </p:txBody>
      </p:sp>
      <p:pic>
        <p:nvPicPr>
          <p:cNvPr id="2050" name="Picture 2" descr="C:\Users\user\Desktop\Конкурс кубановедения\2014-04-21 фото1\фото1 001.jpg"/>
          <p:cNvPicPr>
            <a:picLocks noChangeAspect="1" noChangeArrowheads="1"/>
          </p:cNvPicPr>
          <p:nvPr/>
        </p:nvPicPr>
        <p:blipFill>
          <a:blip r:embed="rId5" cstate="print"/>
          <a:srcRect l="16763" t="4166" r="5203" b="57292"/>
          <a:stretch>
            <a:fillRect/>
          </a:stretch>
        </p:blipFill>
        <p:spPr bwMode="auto">
          <a:xfrm rot="10800000">
            <a:off x="4214810" y="3509696"/>
            <a:ext cx="4469702" cy="3062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алена\61954379_1280088924_b9c6e558b9ab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-285776"/>
            <a:ext cx="9644098" cy="7429552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0" y="1285875"/>
            <a:ext cx="8229600" cy="4840288"/>
          </a:xfrm>
        </p:spPr>
        <p:txBody>
          <a:bodyPr/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000496" y="5286388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заднем плане </a:t>
            </a:r>
            <a:endParaRPr lang="ru-RU" sz="2400" dirty="0" smtClean="0"/>
          </a:p>
          <a:p>
            <a:r>
              <a:rPr lang="ru-RU" sz="2400" dirty="0" err="1" smtClean="0"/>
              <a:t>турлучные</a:t>
            </a:r>
            <a:r>
              <a:rPr lang="ru-RU" sz="2400" dirty="0" smtClean="0"/>
              <a:t> </a:t>
            </a:r>
            <a:r>
              <a:rPr lang="ru-RU" sz="2400" dirty="0" smtClean="0"/>
              <a:t>дома</a:t>
            </a:r>
            <a:endParaRPr lang="ru-RU" sz="2400" dirty="0"/>
          </a:p>
        </p:txBody>
      </p:sp>
      <p:pic>
        <p:nvPicPr>
          <p:cNvPr id="3075" name="Picture 3" descr="C:\Users\user\Desktop\Конкурс кубановедения\2014-04-21\003.jpg"/>
          <p:cNvPicPr>
            <a:picLocks noChangeAspect="1" noChangeArrowheads="1"/>
          </p:cNvPicPr>
          <p:nvPr/>
        </p:nvPicPr>
        <p:blipFill>
          <a:blip r:embed="rId4"/>
          <a:srcRect l="13873" t="51042" r="44220"/>
          <a:stretch>
            <a:fillRect/>
          </a:stretch>
        </p:blipFill>
        <p:spPr bwMode="auto">
          <a:xfrm rot="5400000">
            <a:off x="3542336" y="69028"/>
            <a:ext cx="3818131" cy="6187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Click="0" advTm="10000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</TotalTime>
  <Words>1136</Words>
  <Application>Microsoft Office PowerPoint</Application>
  <PresentationFormat>Экран (4:3)</PresentationFormat>
  <Paragraphs>70</Paragraphs>
  <Slides>22</Slides>
  <Notes>19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/Экскурс в историю родного поселка Головинка/</vt:lpstr>
      <vt:lpstr>Слайд 2</vt:lpstr>
      <vt:lpstr>Старожилы нашего поселка вспоминают……</vt:lpstr>
      <vt:lpstr>      Головинский форт…</vt:lpstr>
      <vt:lpstr>    </vt:lpstr>
      <vt:lpstr>Айвазовским было создано ещё несколько  картин с видами Субаши</vt:lpstr>
      <vt:lpstr>Первые переселенцы</vt:lpstr>
      <vt:lpstr>20-30 годы</vt:lpstr>
      <vt:lpstr>Слайд 9</vt:lpstr>
      <vt:lpstr>Слайд 10</vt:lpstr>
      <vt:lpstr>Слайд 11</vt:lpstr>
      <vt:lpstr>Слайд 12</vt:lpstr>
      <vt:lpstr>                         Мосты,мосты….</vt:lpstr>
      <vt:lpstr>Слайд 14</vt:lpstr>
      <vt:lpstr>Слайд 15</vt:lpstr>
      <vt:lpstr>Слайд 16</vt:lpstr>
      <vt:lpstr>Тюльпановое дерево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Экскурс в историю родного поселка</dc:title>
  <dc:creator>user</dc:creator>
  <cp:lastModifiedBy>Ivahevy</cp:lastModifiedBy>
  <cp:revision>54</cp:revision>
  <dcterms:created xsi:type="dcterms:W3CDTF">2014-03-21T16:49:44Z</dcterms:created>
  <dcterms:modified xsi:type="dcterms:W3CDTF">2014-12-21T10:58:38Z</dcterms:modified>
</cp:coreProperties>
</file>